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7" r:id="rId6"/>
    <p:sldId id="261" r:id="rId7"/>
    <p:sldId id="264" r:id="rId8"/>
    <p:sldId id="263" r:id="rId9"/>
    <p:sldId id="260" r:id="rId10"/>
    <p:sldId id="262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782371-F49F-4C9B-AB22-EF59F342185A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A11C4-FE0A-4E3B-99CC-294F3E8C9D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488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A11C4-FE0A-4E3B-99CC-294F3E8C9D1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9927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4D76F-D393-43D4-BCE2-2A9D8A3ACDFD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C1F4-CEAB-4967-81BF-295A4A0CB1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4D76F-D393-43D4-BCE2-2A9D8A3ACDFD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C1F4-CEAB-4967-81BF-295A4A0CB1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4D76F-D393-43D4-BCE2-2A9D8A3ACDFD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C1F4-CEAB-4967-81BF-295A4A0CB1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4D76F-D393-43D4-BCE2-2A9D8A3ACDFD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C1F4-CEAB-4967-81BF-295A4A0CB1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4D76F-D393-43D4-BCE2-2A9D8A3ACDFD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C1F4-CEAB-4967-81BF-295A4A0CB1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4D76F-D393-43D4-BCE2-2A9D8A3ACDFD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C1F4-CEAB-4967-81BF-295A4A0CB1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4D76F-D393-43D4-BCE2-2A9D8A3ACDFD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C1F4-CEAB-4967-81BF-295A4A0CB1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4D76F-D393-43D4-BCE2-2A9D8A3ACDFD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C1F4-CEAB-4967-81BF-295A4A0CB1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4D76F-D393-43D4-BCE2-2A9D8A3ACDFD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C1F4-CEAB-4967-81BF-295A4A0CB1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4D76F-D393-43D4-BCE2-2A9D8A3ACDFD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08AC1F4-CEAB-4967-81BF-295A4A0CB1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4D76F-D393-43D4-BCE2-2A9D8A3ACDFD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C1F4-CEAB-4967-81BF-295A4A0CB1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0744D76F-D393-43D4-BCE2-2A9D8A3ACDFD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D08AC1F4-CEAB-4967-81BF-295A4A0CB1E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gif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548680"/>
            <a:ext cx="5648623" cy="2378888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dirty="0">
                <a:latin typeface="AR ESSENCE" panose="02000000000000000000" pitchFamily="2" charset="0"/>
              </a:rPr>
              <a:t>“The U.N. is like your</a:t>
            </a:r>
            <a:br>
              <a:rPr lang="en-US" dirty="0">
                <a:latin typeface="AR ESSENCE" panose="02000000000000000000" pitchFamily="2" charset="0"/>
              </a:rPr>
            </a:br>
            <a:r>
              <a:rPr lang="en-US" dirty="0">
                <a:latin typeface="AR ESSENCE" panose="02000000000000000000" pitchFamily="2" charset="0"/>
              </a:rPr>
              <a:t>conscience. It can’t make</a:t>
            </a:r>
            <a:br>
              <a:rPr lang="en-US" dirty="0">
                <a:latin typeface="AR ESSENCE" panose="02000000000000000000" pitchFamily="2" charset="0"/>
              </a:rPr>
            </a:br>
            <a:r>
              <a:rPr lang="en-US" dirty="0">
                <a:latin typeface="AR ESSENCE" panose="02000000000000000000" pitchFamily="2" charset="0"/>
              </a:rPr>
              <a:t>you do the right thing,</a:t>
            </a:r>
            <a:br>
              <a:rPr lang="en-US" dirty="0">
                <a:latin typeface="AR ESSENCE" panose="02000000000000000000" pitchFamily="2" charset="0"/>
              </a:rPr>
            </a:br>
            <a:r>
              <a:rPr lang="en-US" dirty="0">
                <a:latin typeface="AR ESSENCE" panose="02000000000000000000" pitchFamily="2" charset="0"/>
              </a:rPr>
              <a:t>but it can help you</a:t>
            </a:r>
            <a:br>
              <a:rPr lang="en-US" dirty="0">
                <a:latin typeface="AR ESSENCE" panose="02000000000000000000" pitchFamily="2" charset="0"/>
              </a:rPr>
            </a:br>
            <a:r>
              <a:rPr lang="en-US" dirty="0">
                <a:latin typeface="AR ESSENCE" panose="02000000000000000000" pitchFamily="2" charset="0"/>
              </a:rPr>
              <a:t>make the right decision.”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24892" y="3501007"/>
            <a:ext cx="7119108" cy="33281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24892" y="3161660"/>
            <a:ext cx="7119108" cy="369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9985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50" y="1988840"/>
            <a:ext cx="5798096" cy="1944216"/>
          </a:xfrm>
        </p:spPr>
        <p:txBody>
          <a:bodyPr>
            <a:normAutofit/>
          </a:bodyPr>
          <a:lstStyle/>
          <a:p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Have defeated smallpox in 1958-1979</a:t>
            </a:r>
          </a:p>
          <a:p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Since 1986 have a special committee devoted to HIV / AIDS</a:t>
            </a:r>
          </a:p>
          <a:p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Played a crucial role in the 2014-295 Ebola outbreak</a:t>
            </a:r>
          </a:p>
          <a:p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Have helped to decrease the polio spread for 90%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5" y="0"/>
            <a:ext cx="4896544" cy="15014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4088" y="116632"/>
            <a:ext cx="4572000" cy="30575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7704" y="4221088"/>
            <a:ext cx="4959878" cy="27917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5" y="4048154"/>
            <a:ext cx="1800199" cy="2635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2230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100629"/>
            <a:ext cx="7520940" cy="528172"/>
          </a:xfrm>
        </p:spPr>
        <p:txBody>
          <a:bodyPr/>
          <a:lstStyle/>
          <a:p>
            <a:pPr>
              <a:buAutoNum type="arabicParenR"/>
            </a:pPr>
            <a:r>
              <a:rPr lang="ru-RU" dirty="0" smtClean="0"/>
              <a:t>НА КАКОЙ ОСНОВЕ ФОРМИРУЕТСЯ ВОЕННЫЙ КОНТИНГЕНТ ООН?</a:t>
            </a:r>
          </a:p>
          <a:p>
            <a:pPr marL="0" indent="0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1844824"/>
            <a:ext cx="6744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2) КАКИЕ РЕШЕНИЯ ГА ОБЯЗАТЕЛЬНЫ ДЛЯ ВСЕХ СТРАН?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843808" y="2492896"/>
            <a:ext cx="6337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3) КАКОЙ ГЕНСЕК ПРЕДЛАГАЛ В 2005 РЕФОРМУ ООН?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2956302"/>
            <a:ext cx="2956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4) А ОНА СОСТОЯЛАСЬ?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059832" y="3645024"/>
            <a:ext cx="6047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5) КАКОЙ ОРГАН ООН МОЖЕТ ВВОДИТЬ САНКЦИИ?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4509120"/>
            <a:ext cx="5730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6) КАКИЕ ВОПРОСЫ НЕ МОЖЕТ ОБСУЖДАТЬ ГА?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627784" y="5157192"/>
            <a:ext cx="6437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7) В КАКИХ СЛУЧАЯХ ГА ВСЕ-ТАКИ ЭТО ОБСУЖДАЕТ?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1936" y="5526524"/>
            <a:ext cx="67687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8) КОГДА У ВАС ЗАЧЕТ ПО </a:t>
            </a:r>
            <a:r>
              <a:rPr lang="en-US" sz="4000" b="1" dirty="0" smtClean="0">
                <a:solidFill>
                  <a:schemeClr val="bg1"/>
                </a:solidFill>
              </a:rPr>
              <a:t>COUNTRY PROFILE?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4648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5301208"/>
          </a:xfrm>
        </p:spPr>
        <p:txBody>
          <a:bodyPr>
            <a:noAutofit/>
          </a:bodyPr>
          <a:lstStyle/>
          <a:p>
            <a:pPr algn="ctr"/>
            <a:r>
              <a:rPr lang="en-US" sz="9600" dirty="0" smtClean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THANK YOU FOR YOUR ATTENTION</a:t>
            </a:r>
            <a:endParaRPr lang="ru-RU" sz="9600" dirty="0">
              <a:solidFill>
                <a:srgbClr val="00B0F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545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 ASSEMBLY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36712"/>
            <a:ext cx="2884944" cy="2184356"/>
          </a:xfrm>
        </p:spPr>
        <p:txBody>
          <a:bodyPr/>
          <a:lstStyle/>
          <a:p>
            <a:r>
              <a:rPr lang="en-US" i="1" dirty="0"/>
              <a:t>The opening of the U.N.</a:t>
            </a:r>
          </a:p>
          <a:p>
            <a:r>
              <a:rPr lang="en-US" i="1" dirty="0"/>
              <a:t>General Assembly “is</a:t>
            </a:r>
          </a:p>
          <a:p>
            <a:r>
              <a:rPr lang="en-US" i="1" dirty="0"/>
              <a:t>the World Cup of</a:t>
            </a:r>
          </a:p>
          <a:p>
            <a:r>
              <a:rPr lang="en-US" i="1" dirty="0"/>
              <a:t>diplomacy, it’s the Oscars</a:t>
            </a:r>
          </a:p>
          <a:p>
            <a:r>
              <a:rPr lang="en-US" i="1" dirty="0"/>
              <a:t>of diplomacy. It’s also an</a:t>
            </a:r>
          </a:p>
          <a:p>
            <a:r>
              <a:rPr lang="en-US" i="1" dirty="0"/>
              <a:t>interesting fashion week.” </a:t>
            </a:r>
            <a:endParaRPr lang="ru-RU" i="1" dirty="0"/>
          </a:p>
        </p:txBody>
      </p:sp>
      <p:sp>
        <p:nvSpPr>
          <p:cNvPr id="4" name="TextBox 3"/>
          <p:cNvSpPr txBox="1"/>
          <p:nvPr/>
        </p:nvSpPr>
        <p:spPr>
          <a:xfrm>
            <a:off x="2662312" y="1110273"/>
            <a:ext cx="6516216" cy="57477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750" dirty="0" smtClean="0"/>
              <a:t>The Assembly meets in regular session intensively from September to December each year, and then as required.</a:t>
            </a:r>
          </a:p>
          <a:p>
            <a:endParaRPr lang="en-US" sz="1750" dirty="0" smtClean="0"/>
          </a:p>
          <a:p>
            <a:r>
              <a:rPr lang="en-US" sz="1750" i="1" dirty="0" smtClean="0"/>
              <a:t>What they do is</a:t>
            </a:r>
          </a:p>
          <a:p>
            <a:r>
              <a:rPr lang="en-US" sz="1750" dirty="0" smtClean="0"/>
              <a:t>   1) Consider and </a:t>
            </a:r>
            <a:r>
              <a:rPr lang="en-US" sz="1750" b="1" dirty="0" smtClean="0"/>
              <a:t>make recommendations</a:t>
            </a:r>
            <a:r>
              <a:rPr lang="en-US" sz="1750" dirty="0" smtClean="0"/>
              <a:t>;</a:t>
            </a:r>
          </a:p>
          <a:p>
            <a:r>
              <a:rPr lang="en-US" sz="1750" dirty="0" smtClean="0"/>
              <a:t>    2) Discuss any question relating to international peace and security and, </a:t>
            </a:r>
            <a:r>
              <a:rPr lang="en-US" sz="1750" b="1" dirty="0" smtClean="0"/>
              <a:t>except</a:t>
            </a:r>
            <a:r>
              <a:rPr lang="en-US" sz="1750" dirty="0" smtClean="0"/>
              <a:t> where a dispute or situation </a:t>
            </a:r>
            <a:r>
              <a:rPr lang="en-US" sz="1750" b="1" dirty="0" smtClean="0"/>
              <a:t>is currently being discussed by the Security Council</a:t>
            </a:r>
            <a:r>
              <a:rPr lang="en-US" sz="1750" dirty="0" smtClean="0"/>
              <a:t>, make recommendations on it;</a:t>
            </a:r>
          </a:p>
          <a:p>
            <a:r>
              <a:rPr lang="en-US" sz="1750" dirty="0" smtClean="0"/>
              <a:t>    3) Discuss, with the same exception, and make recommendations on any questions within the scope of the Charter or affecting </a:t>
            </a:r>
            <a:r>
              <a:rPr lang="en-US" sz="1750" b="1" dirty="0" smtClean="0"/>
              <a:t>the powers and functions </a:t>
            </a:r>
            <a:r>
              <a:rPr lang="en-US" sz="1750" dirty="0" smtClean="0"/>
              <a:t>of any organ of the United Nations;</a:t>
            </a:r>
          </a:p>
          <a:p>
            <a:r>
              <a:rPr lang="en-US" sz="1750" dirty="0"/>
              <a:t> </a:t>
            </a:r>
            <a:r>
              <a:rPr lang="en-US" sz="1750" dirty="0" smtClean="0"/>
              <a:t>  4) Make recommendations for the peaceful settlement of any situation that might impair friendly relations among nations;</a:t>
            </a:r>
          </a:p>
          <a:p>
            <a:r>
              <a:rPr lang="en-US" sz="1750" dirty="0" smtClean="0"/>
              <a:t>   5) Consider and approve </a:t>
            </a:r>
            <a:r>
              <a:rPr lang="en-US" sz="1750" b="1" dirty="0" smtClean="0"/>
              <a:t>the United Nations budget </a:t>
            </a:r>
            <a:r>
              <a:rPr lang="en-US" sz="1750" dirty="0" smtClean="0"/>
              <a:t>and establish the financial assessments of Member States;</a:t>
            </a:r>
          </a:p>
          <a:p>
            <a:r>
              <a:rPr lang="en-US" sz="1750" dirty="0" smtClean="0"/>
              <a:t>   6) </a:t>
            </a:r>
            <a:r>
              <a:rPr lang="en-US" sz="1750" b="1" dirty="0" smtClean="0"/>
              <a:t>Elect</a:t>
            </a:r>
            <a:r>
              <a:rPr lang="en-US" sz="1750" dirty="0" smtClean="0"/>
              <a:t> the non-permanent members of the Security Council and the members of other United Nations councils and organs and, on the recommendation of the Security Council, appoint the Secretary-General.</a:t>
            </a:r>
            <a:endParaRPr lang="en-US" sz="175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023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023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00602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229200"/>
            <a:ext cx="8241020" cy="1412736"/>
          </a:xfrm>
        </p:spPr>
        <p:txBody>
          <a:bodyPr/>
          <a:lstStyle/>
          <a:p>
            <a:pPr algn="ctr"/>
            <a:r>
              <a:rPr lang="en-US" sz="8000" dirty="0" smtClean="0">
                <a:solidFill>
                  <a:schemeClr val="bg1"/>
                </a:solidFill>
              </a:rPr>
              <a:t>THE PROBLEMS</a:t>
            </a:r>
            <a:endParaRPr lang="ru-RU" sz="80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04664"/>
            <a:ext cx="8164388" cy="4275813"/>
          </a:xfrm>
        </p:spPr>
        <p:txBody>
          <a:bodyPr>
            <a:normAutofit/>
          </a:bodyPr>
          <a:lstStyle/>
          <a:p>
            <a:pPr>
              <a:buAutoNum type="arabicParenR"/>
            </a:pP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 state-one vote </a:t>
            </a:r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system allows only 5% of world’s population to pass a 2/3 majority resolution</a:t>
            </a:r>
          </a:p>
          <a:p>
            <a:pPr>
              <a:buAutoNum type="arabicParenR"/>
            </a:pPr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Resolutions 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 have the binding </a:t>
            </a:r>
            <a:r>
              <a:rPr lang="en-US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forces over the member </a:t>
            </a:r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nations</a:t>
            </a:r>
          </a:p>
          <a:p>
            <a:pPr>
              <a:buAutoNum type="arabicParenR"/>
            </a:pP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Cannot enforce </a:t>
            </a:r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its decisions</a:t>
            </a:r>
          </a:p>
          <a:p>
            <a:pPr>
              <a:buAutoNum type="arabicParenR"/>
            </a:pPr>
            <a:endParaRPr lang="en-US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/>
            <a:r>
              <a:rPr lang="en-US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"Uniting for Peace" </a:t>
            </a:r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resolution empowered </a:t>
            </a:r>
            <a:r>
              <a:rPr lang="en-US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Assembly to convene in emergency special session in order to recommend collective measures, including the use of armed force, in the event of a breach of the peace or an act of aggression. </a:t>
            </a:r>
            <a:endParaRPr lang="en-US" b="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/>
            <a:endParaRPr lang="en-US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/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Emergency </a:t>
            </a:r>
            <a:r>
              <a:rPr lang="en-US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special sessions have been convened under this procedure on ten occasions. The two most recent, in 1982 and 1997–2009, were about the status of the territories </a:t>
            </a:r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occupied by </a:t>
            </a:r>
            <a:r>
              <a:rPr lang="en-US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State of Israel.</a:t>
            </a:r>
            <a:endParaRPr lang="en-US" b="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966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157192"/>
            <a:ext cx="7952988" cy="1412736"/>
          </a:xfrm>
        </p:spPr>
        <p:txBody>
          <a:bodyPr/>
          <a:lstStyle/>
          <a:p>
            <a:pPr algn="ctr"/>
            <a:r>
              <a:rPr lang="en-US" sz="9600" b="1" dirty="0" smtClean="0">
                <a:solidFill>
                  <a:schemeClr val="bg1"/>
                </a:solidFill>
              </a:rPr>
              <a:t>REFORM</a:t>
            </a:r>
            <a:endParaRPr lang="ru-RU" sz="96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164388" cy="4563845"/>
          </a:xfrm>
        </p:spPr>
        <p:txBody>
          <a:bodyPr>
            <a:normAutofit/>
          </a:bodyPr>
          <a:lstStyle/>
          <a:p>
            <a:r>
              <a:rPr lang="en-US" sz="1800" b="0" dirty="0"/>
              <a:t>On 21 March 2005, Secretary-General </a:t>
            </a:r>
            <a:r>
              <a:rPr lang="en-US" sz="1800" dirty="0"/>
              <a:t>Kofi Annan </a:t>
            </a:r>
            <a:r>
              <a:rPr lang="en-US" sz="1800" b="0" dirty="0"/>
              <a:t>presented a </a:t>
            </a:r>
            <a:r>
              <a:rPr lang="en-US" sz="1800" b="0" dirty="0" err="1" smtClean="0"/>
              <a:t>reportthat</a:t>
            </a:r>
            <a:r>
              <a:rPr lang="en-US" sz="1800" b="0" dirty="0" smtClean="0"/>
              <a:t> </a:t>
            </a:r>
            <a:r>
              <a:rPr lang="en-US" sz="1800" b="0" dirty="0"/>
              <a:t>criticized the General Assembly for focusing so much on consensus that it was </a:t>
            </a:r>
            <a:r>
              <a:rPr lang="en-US" sz="1800" b="0" dirty="0" smtClean="0"/>
              <a:t>passing resolutions </a:t>
            </a:r>
            <a:r>
              <a:rPr lang="en-US" sz="1800" b="0" dirty="0"/>
              <a:t>reflecting </a:t>
            </a:r>
            <a:r>
              <a:rPr lang="en-US" sz="1800" dirty="0"/>
              <a:t>"the lowest common denominator of widely different </a:t>
            </a:r>
            <a:r>
              <a:rPr lang="en-US" sz="1800" dirty="0" smtClean="0"/>
              <a:t>opinions</a:t>
            </a:r>
            <a:r>
              <a:rPr lang="en-US" sz="1800" b="0" dirty="0" smtClean="0"/>
              <a:t>”.</a:t>
            </a:r>
          </a:p>
          <a:p>
            <a:r>
              <a:rPr lang="en-US" sz="1800" b="0" dirty="0" smtClean="0"/>
              <a:t>He </a:t>
            </a:r>
            <a:r>
              <a:rPr lang="en-US" sz="1800" b="0" dirty="0"/>
              <a:t>also criticized the Assembly for </a:t>
            </a:r>
            <a:r>
              <a:rPr lang="en-US" sz="1800" b="0" dirty="0" smtClean="0"/>
              <a:t>too broad agenda</a:t>
            </a:r>
          </a:p>
          <a:p>
            <a:r>
              <a:rPr lang="en-US" sz="1800" b="0" dirty="0" smtClean="0"/>
              <a:t>Annan </a:t>
            </a:r>
            <a:r>
              <a:rPr lang="en-US" sz="1800" b="0" dirty="0"/>
              <a:t>recommended </a:t>
            </a:r>
            <a:endParaRPr lang="en-US" sz="1800" b="0" dirty="0" smtClean="0"/>
          </a:p>
          <a:p>
            <a:r>
              <a:rPr lang="en-US" sz="1800" b="0" dirty="0" smtClean="0"/>
              <a:t>1)reviewing </a:t>
            </a:r>
            <a:r>
              <a:rPr lang="en-US" sz="1800" b="0" dirty="0"/>
              <a:t>the General Assembly's agenda, committee structure, and </a:t>
            </a:r>
            <a:r>
              <a:rPr lang="en-US" sz="1800" b="0" dirty="0" smtClean="0"/>
              <a:t>procedures;</a:t>
            </a:r>
          </a:p>
          <a:p>
            <a:r>
              <a:rPr lang="en-US" sz="1800" b="0" dirty="0" smtClean="0"/>
              <a:t>2) strengthening </a:t>
            </a:r>
            <a:r>
              <a:rPr lang="en-US" sz="1800" b="0" dirty="0"/>
              <a:t>the role and authority of its </a:t>
            </a:r>
            <a:r>
              <a:rPr lang="en-US" sz="1800" b="0" dirty="0" smtClean="0"/>
              <a:t>president; </a:t>
            </a:r>
            <a:r>
              <a:rPr lang="en-US" sz="1800" b="0" dirty="0"/>
              <a:t>and </a:t>
            </a:r>
            <a:endParaRPr lang="en-US" sz="1800" b="0" dirty="0" smtClean="0"/>
          </a:p>
          <a:p>
            <a:r>
              <a:rPr lang="en-US" sz="1800" b="0" dirty="0" smtClean="0"/>
              <a:t>3) establishing </a:t>
            </a:r>
            <a:r>
              <a:rPr lang="en-US" sz="1800" b="0" dirty="0"/>
              <a:t>a mechanism to review the decisions of its </a:t>
            </a:r>
            <a:endParaRPr lang="en-US" sz="1800" b="0" dirty="0" smtClean="0"/>
          </a:p>
          <a:p>
            <a:r>
              <a:rPr lang="en-US" sz="1800" b="0" dirty="0" smtClean="0"/>
              <a:t>Annan </a:t>
            </a:r>
            <a:r>
              <a:rPr lang="en-US" sz="1800" b="0" dirty="0"/>
              <a:t>reminded UN members of their responsibility to implement reforms, if they expect to realize improvements in UN effectiveness</a:t>
            </a:r>
            <a:r>
              <a:rPr lang="en-US" sz="1800" b="0" dirty="0" smtClean="0"/>
              <a:t>.</a:t>
            </a:r>
            <a:endParaRPr lang="ru-RU" sz="1800" b="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 flipV="1">
            <a:off x="-9134" y="476672"/>
            <a:ext cx="9168680" cy="45843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508751"/>
            <a:ext cx="7050223" cy="476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12580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5877272"/>
            <a:ext cx="9433048" cy="548640"/>
          </a:xfrm>
        </p:spPr>
        <p:txBody>
          <a:bodyPr/>
          <a:lstStyle/>
          <a:p>
            <a:pPr algn="ctr"/>
            <a:r>
              <a:rPr lang="en-US" sz="6600" b="1" dirty="0" smtClean="0">
                <a:solidFill>
                  <a:schemeClr val="bg1"/>
                </a:solidFill>
              </a:rPr>
              <a:t>SECURITY COUNCIL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Decisions are legally binding</a:t>
            </a:r>
          </a:p>
          <a:p>
            <a:r>
              <a:rPr lang="en-US" dirty="0" smtClean="0"/>
              <a:t>The only UN body that can authorize military operations</a:t>
            </a:r>
          </a:p>
          <a:p>
            <a:r>
              <a:rPr lang="en-US" dirty="0" smtClean="0"/>
              <a:t>G5 states have veto power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4038600" cy="5181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38600" y="0"/>
            <a:ext cx="6734681" cy="51726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88506" y="0"/>
            <a:ext cx="9901675" cy="51726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04132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45224"/>
            <a:ext cx="9252520" cy="548640"/>
          </a:xfrm>
        </p:spPr>
        <p:txBody>
          <a:bodyPr/>
          <a:lstStyle/>
          <a:p>
            <a:r>
              <a:rPr lang="en-US" sz="5400" dirty="0" err="1" smtClean="0">
                <a:solidFill>
                  <a:schemeClr val="bg1"/>
                </a:solidFill>
                <a:latin typeface="Impact" panose="020B0806030902050204" pitchFamily="34" charset="0"/>
              </a:rPr>
              <a:t>PEACe</a:t>
            </a:r>
            <a:r>
              <a:rPr lang="en-US" sz="5400" dirty="0" smtClean="0">
                <a:solidFill>
                  <a:schemeClr val="bg1"/>
                </a:solidFill>
                <a:latin typeface="Impact" panose="020B0806030902050204" pitchFamily="34" charset="0"/>
              </a:rPr>
              <a:t>-KEEPING OPERATIONS</a:t>
            </a:r>
            <a:endParaRPr lang="ru-RU" sz="54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59832" y="1008515"/>
            <a:ext cx="5976664" cy="3579849"/>
          </a:xfrm>
        </p:spPr>
        <p:txBody>
          <a:bodyPr/>
          <a:lstStyle/>
          <a:p>
            <a:pPr>
              <a:buAutoNum type="arabicParenR"/>
            </a:pPr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Authorized only by SC</a:t>
            </a:r>
          </a:p>
          <a:p>
            <a:pPr>
              <a:buAutoNum type="arabicParenR"/>
            </a:pPr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Started being conducted on large scale only after the end of the Cold War</a:t>
            </a:r>
          </a:p>
          <a:p>
            <a:pPr>
              <a:buAutoNum type="arabicParenR"/>
            </a:pPr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Governed by DPKO-Department of Peace-Keeping operations</a:t>
            </a:r>
          </a:p>
          <a:p>
            <a:pPr>
              <a:buAutoNum type="arabicParenR"/>
            </a:pPr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 start even if the opponents have not reached cease-fire agreement</a:t>
            </a:r>
          </a:p>
          <a:p>
            <a:pPr>
              <a:buAutoNum type="arabicParenR"/>
            </a:pPr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 countries sponsor peace-keeping missions using the formula they determine themselves, but the debt is still about 3 billion dollars</a:t>
            </a:r>
          </a:p>
          <a:p>
            <a:pPr>
              <a:buAutoNum type="arabicParenR"/>
            </a:pPr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Are not only about military help</a:t>
            </a:r>
          </a:p>
          <a:p>
            <a:pPr>
              <a:buAutoNum type="arabicParenR"/>
            </a:pPr>
            <a:endParaRPr lang="en-US" dirty="0" smtClean="0"/>
          </a:p>
          <a:p>
            <a:pPr>
              <a:buAutoNum type="arabicParenR"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2798440" cy="27984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5776" y="908720"/>
            <a:ext cx="6588224" cy="423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42439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377" y="5256295"/>
            <a:ext cx="8892480" cy="1124704"/>
          </a:xfrm>
        </p:spPr>
        <p:txBody>
          <a:bodyPr/>
          <a:lstStyle/>
          <a:p>
            <a:r>
              <a:rPr lang="en-US" sz="6600" b="1" dirty="0" smtClean="0">
                <a:solidFill>
                  <a:schemeClr val="bg1"/>
                </a:solidFill>
              </a:rPr>
              <a:t>Rwanda genocide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7948364" cy="4707615"/>
          </a:xfrm>
        </p:spPr>
        <p:txBody>
          <a:bodyPr>
            <a:noAutofit/>
          </a:bodyPr>
          <a:lstStyle/>
          <a:p>
            <a:r>
              <a:rPr lang="en-US" sz="2400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From April to July 1994, members of the Hutu ethnic majority in the east-central African nation of Rwanda murdered 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800,000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people</a:t>
            </a:r>
            <a:r>
              <a:rPr lang="en-US" sz="2400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mostly of the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Tutsi</a:t>
            </a:r>
            <a:r>
              <a:rPr lang="en-US" sz="2400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minority. </a:t>
            </a:r>
            <a:endParaRPr lang="en-US" sz="2400" b="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400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Begun </a:t>
            </a:r>
            <a:r>
              <a:rPr lang="en-US" sz="2400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by extreme Hutu nationalists in the capital of Kigali, the genocide spread throughout the country with </a:t>
            </a:r>
            <a:r>
              <a:rPr lang="en-US" sz="2400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speed </a:t>
            </a:r>
            <a:r>
              <a:rPr lang="en-US" sz="2400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 brutality, as ordinary citizens were incited by local officials and the Hutu Power government to take up arms against their </a:t>
            </a:r>
            <a:r>
              <a:rPr lang="en-US" sz="2400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neighbors.</a:t>
            </a:r>
          </a:p>
          <a:p>
            <a:r>
              <a:rPr lang="en-US" sz="2400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USA, Belgium and the UN were </a:t>
            </a:r>
            <a:r>
              <a:rPr lang="en-US" sz="2400" b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critisized</a:t>
            </a:r>
            <a:r>
              <a:rPr lang="en-US" sz="2400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for complacency and lack of action</a:t>
            </a:r>
            <a:endParaRPr lang="ru-RU" sz="24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3721"/>
            <a:ext cx="9036496" cy="50265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02870"/>
            <a:ext cx="9150047" cy="513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24872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85184"/>
            <a:ext cx="9144000" cy="1772816"/>
          </a:xfrm>
        </p:spPr>
        <p:txBody>
          <a:bodyPr/>
          <a:lstStyle/>
          <a:p>
            <a:pPr algn="ctr"/>
            <a:r>
              <a:rPr lang="en-US" sz="8000" dirty="0" smtClean="0">
                <a:solidFill>
                  <a:schemeClr val="bg1"/>
                </a:solidFill>
              </a:rPr>
              <a:t>UNIFIL</a:t>
            </a:r>
            <a:endParaRPr lang="ru-RU" sz="80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780928"/>
            <a:ext cx="5148064" cy="2210490"/>
          </a:xfrm>
        </p:spPr>
        <p:txBody>
          <a:bodyPr/>
          <a:lstStyle/>
          <a:p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1) Was established in 1978</a:t>
            </a:r>
          </a:p>
          <a:p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2) Was numerously accused of being ineffective</a:t>
            </a:r>
          </a:p>
          <a:p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3) 10 838 soldiers</a:t>
            </a:r>
          </a:p>
          <a:p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4) The main goal is to prevent </a:t>
            </a:r>
            <a:r>
              <a:rPr lang="en-US" b="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</a:t>
            </a:r>
            <a:r>
              <a:rPr lang="en-US" b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ezbolla</a:t>
            </a:r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from crossing the border with Israel and prevent attacks</a:t>
            </a:r>
          </a:p>
          <a:p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5) </a:t>
            </a:r>
            <a:r>
              <a:rPr lang="en-US" b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Isreal</a:t>
            </a:r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claims that UNFIL assists </a:t>
            </a:r>
            <a:r>
              <a:rPr lang="en-US" b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Hezbolla</a:t>
            </a:r>
            <a:endParaRPr lang="ru-RU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88024" y="558641"/>
            <a:ext cx="41662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Apart from preventing the breach of peace, UNIFIL organizes blood donation, educate children and orphans, demine territories contaminated with landmines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3901440" cy="25946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0073" y="2494186"/>
            <a:ext cx="3923928" cy="26057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4874"/>
            <a:ext cx="9151849" cy="5222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7980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18645"/>
            <a:ext cx="7736964" cy="1834332"/>
          </a:xfrm>
        </p:spPr>
        <p:txBody>
          <a:bodyPr>
            <a:normAutofit fontScale="92500" lnSpcReduction="10000"/>
          </a:bodyPr>
          <a:lstStyle/>
          <a:p>
            <a:pPr>
              <a:buAutoNum type="arabicParenR"/>
            </a:pPr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70% of </a:t>
            </a:r>
            <a:r>
              <a:rPr lang="en-US" b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finacial</a:t>
            </a:r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recources</a:t>
            </a:r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of the UN go to this forum</a:t>
            </a:r>
          </a:p>
          <a:p>
            <a:pPr>
              <a:buAutoNum type="arabicParenR"/>
            </a:pPr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 most committees, can only </a:t>
            </a:r>
            <a:r>
              <a:rPr lang="en-US" b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recommned</a:t>
            </a:r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sanctions</a:t>
            </a:r>
          </a:p>
          <a:p>
            <a:pPr>
              <a:buAutoNum type="arabicParenR"/>
            </a:pPr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Decisions are not legally binding</a:t>
            </a:r>
          </a:p>
          <a:p>
            <a:pPr>
              <a:buAutoNum type="arabicParenR"/>
            </a:pPr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Has launched a number of initiatives for LEDCs</a:t>
            </a:r>
          </a:p>
          <a:p>
            <a:pPr>
              <a:buAutoNum type="arabicParenR"/>
            </a:pPr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Has created a </a:t>
            </a:r>
            <a:r>
              <a:rPr lang="en-US" dirty="0" smtClean="0"/>
              <a:t>number of subsidiary bodies, some of </a:t>
            </a:r>
            <a:r>
              <a:rPr lang="en-US" dirty="0" err="1" smtClean="0"/>
              <a:t>whih</a:t>
            </a:r>
            <a:r>
              <a:rPr lang="en-US" dirty="0" smtClean="0"/>
              <a:t> are currently independent </a:t>
            </a:r>
          </a:p>
          <a:p>
            <a:pPr>
              <a:buAutoNum type="arabicParenR"/>
            </a:pPr>
            <a:endParaRPr lang="en-US" dirty="0" smtClean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5256076" y="3681608"/>
            <a:ext cx="792088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491880" y="3681608"/>
            <a:ext cx="76053" cy="3960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1180844" y="3681608"/>
            <a:ext cx="792088" cy="3960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719495" y="4226188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UNAIDS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395536" y="4221088"/>
            <a:ext cx="18389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Commission on </a:t>
            </a:r>
          </a:p>
          <a:p>
            <a:r>
              <a:rPr lang="en-US" dirty="0" smtClean="0"/>
              <a:t>Narcotic Drugs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2841531" y="4217387"/>
            <a:ext cx="20185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Human rights</a:t>
            </a:r>
          </a:p>
          <a:p>
            <a:r>
              <a:rPr lang="en-US" dirty="0" smtClean="0"/>
              <a:t>committee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92249" y="-30413"/>
            <a:ext cx="6007383" cy="18490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13256" y="4107220"/>
            <a:ext cx="2275050" cy="131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611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2056</TotalTime>
  <Words>845</Words>
  <Application>Microsoft Office PowerPoint</Application>
  <PresentationFormat>Экран (4:3)</PresentationFormat>
  <Paragraphs>80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Углы</vt:lpstr>
      <vt:lpstr>“The U.N. is like your conscience. It can’t make you do the right thing, but it can help you make the right decision.”</vt:lpstr>
      <vt:lpstr>GENERAL  ASSEMBLY</vt:lpstr>
      <vt:lpstr>THE PROBLEMS</vt:lpstr>
      <vt:lpstr>REFORM</vt:lpstr>
      <vt:lpstr>SECURITY COUNCIL</vt:lpstr>
      <vt:lpstr>PEACe-KEEPING OPERATIONS</vt:lpstr>
      <vt:lpstr>Rwanda genocide</vt:lpstr>
      <vt:lpstr>UNIFIL</vt:lpstr>
      <vt:lpstr>Слайд 9</vt:lpstr>
      <vt:lpstr>Слайд 10</vt:lpstr>
      <vt:lpstr>Слайд 11</vt:lpstr>
      <vt:lpstr>Слайд 12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“The U.N. is like your conscience. It can’t make you do the right thing, but it can help you make the right decision.”</dc:title>
  <dc:creator>super</dc:creator>
  <cp:lastModifiedBy>Айгерим Советхановна</cp:lastModifiedBy>
  <cp:revision>26</cp:revision>
  <dcterms:created xsi:type="dcterms:W3CDTF">2017-12-07T18:37:29Z</dcterms:created>
  <dcterms:modified xsi:type="dcterms:W3CDTF">2020-03-19T08:08:01Z</dcterms:modified>
</cp:coreProperties>
</file>